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1_work\2021_microfluid\NCKH\Kh&#7843;o%20s&#225;t%20th&#7921;c%20nghi&#7879;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The graph of the comparison between the prototype machine and the commercial machine in the different flow rates with the same target volume and syringe volume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228728529187"/>
          <c:y val="0.2416666666666667"/>
          <c:w val="0.88722860394033021"/>
          <c:h val="0.561666666666666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'đo đồ thị 1'!$R$7</c:f>
              <c:strCache>
                <c:ptCount val="1"/>
                <c:pt idx="0">
                  <c:v>timeRun syringe of prototype machine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'đo đồ thị 1'!$Q$8:$Q$12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</c:numCache>
            </c:numRef>
          </c:cat>
          <c:val>
            <c:numRef>
              <c:f>'đo đồ thị 1'!$R$8:$R$12</c:f>
              <c:numCache>
                <c:formatCode>General</c:formatCode>
                <c:ptCount val="5"/>
                <c:pt idx="0">
                  <c:v>1217202</c:v>
                </c:pt>
                <c:pt idx="1">
                  <c:v>613806</c:v>
                </c:pt>
                <c:pt idx="2">
                  <c:v>251434</c:v>
                </c:pt>
                <c:pt idx="3">
                  <c:v>130923</c:v>
                </c:pt>
                <c:pt idx="4">
                  <c:v>70668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56-4FC8-B49B-AAF195FE3493}"/>
            </c:ext>
          </c:extLst>
        </c:ser>
        <c:ser>
          <c:idx val="1"/>
          <c:order val="1"/>
          <c:tx>
            <c:strRef>
              <c:f>'đo đồ thị 1'!$S$7</c:f>
              <c:strCache>
                <c:ptCount val="1"/>
                <c:pt idx="0">
                  <c:v>timeRun syringe of commercial machine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'đo đồ thị 1'!$Q$8:$Q$12</c:f>
              <c:numCache>
                <c:formatCode>General</c:formatCode>
                <c:ptCount val="5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100</c:v>
                </c:pt>
                <c:pt idx="4">
                  <c:v>200</c:v>
                </c:pt>
              </c:numCache>
            </c:numRef>
          </c:cat>
          <c:val>
            <c:numRef>
              <c:f>'đo đồ thị 1'!$S$8:$S$12</c:f>
              <c:numCache>
                <c:formatCode>General</c:formatCode>
                <c:ptCount val="5"/>
                <c:pt idx="0">
                  <c:v>1200036</c:v>
                </c:pt>
                <c:pt idx="1">
                  <c:v>600028</c:v>
                </c:pt>
                <c:pt idx="2">
                  <c:v>250045</c:v>
                </c:pt>
                <c:pt idx="3">
                  <c:v>120058</c:v>
                </c:pt>
                <c:pt idx="4">
                  <c:v>60075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56-4FC8-B49B-AAF195FE34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72073936"/>
        <c:axId val="2072063952"/>
      </c:barChart>
      <c:catAx>
        <c:axId val="2072073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1" i="0" u="none" strike="noStrike" baseline="0">
                    <a:solidFill>
                      <a:schemeClr val="tx1"/>
                    </a:solidFill>
                    <a:effectLst/>
                  </a:rPr>
                  <a:t>Flow Rate (µl/min)</a:t>
                </a:r>
                <a:endParaRPr lang="en-US">
                  <a:solidFill>
                    <a:schemeClr val="tx1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063952"/>
        <c:crosses val="autoZero"/>
        <c:auto val="1"/>
        <c:lblAlgn val="ctr"/>
        <c:lblOffset val="100"/>
        <c:noMultiLvlLbl val="0"/>
      </c:catAx>
      <c:valAx>
        <c:axId val="207206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2073936"/>
        <c:crosses val="autoZero"/>
        <c:crossBetween val="between"/>
      </c:valAx>
      <c:spPr>
        <a:noFill/>
        <a:ln>
          <a:solidFill>
            <a:schemeClr val="bg1"/>
          </a:solidFill>
          <a:prstDash val="solid"/>
        </a:ln>
        <a:effectLst/>
      </c:spPr>
    </c:plotArea>
    <c:legend>
      <c:legendPos val="r"/>
      <c:layout>
        <c:manualLayout>
          <c:xMode val="edge"/>
          <c:yMode val="edge"/>
          <c:x val="0.72471323798132825"/>
          <c:y val="0.34044801691455234"/>
          <c:w val="0.26737536961360842"/>
          <c:h val="0.157992855059784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7F086-2B50-42CA-8DE5-330F4C06B50C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68B7C-EC24-4534-8CFE-A7A9C1798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7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c5289068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c5289068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1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1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68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7681" t="892" r="43024" b="3700"/>
          <a:stretch/>
        </p:blipFill>
        <p:spPr>
          <a:xfrm>
            <a:off x="0" y="0"/>
            <a:ext cx="9660965" cy="688078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3" name="Google Shape;13;p2"/>
          <p:cNvSpPr/>
          <p:nvPr/>
        </p:nvSpPr>
        <p:spPr>
          <a:xfrm>
            <a:off x="0" y="1423203"/>
            <a:ext cx="9021170" cy="20460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47328" y="1654326"/>
            <a:ext cx="7126514" cy="158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B58"/>
              </a:buClr>
              <a:buSzPts val="3600"/>
              <a:buFont typeface="Verdana"/>
              <a:buNone/>
              <a:defRPr sz="3600" b="1">
                <a:solidFill>
                  <a:srgbClr val="242B5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524000" y="3602569"/>
            <a:ext cx="6972594" cy="91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pic>
        <p:nvPicPr>
          <p:cNvPr id="16" name="Google Shape;16;p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0965" y="5143500"/>
            <a:ext cx="2531035" cy="179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504907" y="5304308"/>
            <a:ext cx="68177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tabLst/>
              <a:defRPr/>
            </a:pPr>
            <a:r>
              <a:rPr kumimoji="0" lang="en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KHOA ĐIỆN TỬ VIỄN THÔNG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  <a:tabLst/>
              <a:defRPr/>
            </a:pPr>
            <a:r>
              <a:rPr kumimoji="0" lang="en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Trường Đại học Công nghệ - Đại học Quốc Gia Hà Nội</a:t>
            </a:r>
            <a:endParaRPr kumimoji="0" sz="186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4907" y="5951341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Faculty of Electronics and Telecommunications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VNU University of Engineering &amp; Technology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9" name="Google Shape;19;p2"/>
          <p:cNvCxnSpPr/>
          <p:nvPr/>
        </p:nvCxnSpPr>
        <p:spPr>
          <a:xfrm rot="10800000">
            <a:off x="880100" y="6489700"/>
            <a:ext cx="761649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2"/>
          <p:cNvSpPr/>
          <p:nvPr/>
        </p:nvSpPr>
        <p:spPr>
          <a:xfrm>
            <a:off x="6211388" y="6532006"/>
            <a:ext cx="38390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Website: www.fet.uet.vnu.edu.vn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" name="Google Shape;21;p2"/>
          <p:cNvCxnSpPr/>
          <p:nvPr/>
        </p:nvCxnSpPr>
        <p:spPr>
          <a:xfrm rot="10800000">
            <a:off x="7732104" y="629290"/>
            <a:ext cx="4203300" cy="0"/>
          </a:xfrm>
          <a:prstGeom prst="straightConnector1">
            <a:avLst/>
          </a:prstGeom>
          <a:noFill/>
          <a:ln w="38100" cap="flat" cmpd="sng">
            <a:solidFill>
              <a:srgbClr val="242B5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 rot="10800000">
            <a:off x="6211388" y="632831"/>
            <a:ext cx="345910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2"/>
          <p:cNvSpPr txBox="1"/>
          <p:nvPr/>
        </p:nvSpPr>
        <p:spPr>
          <a:xfrm>
            <a:off x="9896847" y="218709"/>
            <a:ext cx="18026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242B58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1996-2021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6268789" y="218709"/>
            <a:ext cx="35649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25 Years of Innovation…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144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3"/>
          <p:cNvCxnSpPr/>
          <p:nvPr/>
        </p:nvCxnSpPr>
        <p:spPr>
          <a:xfrm rot="10800000">
            <a:off x="1041468" y="6587067"/>
            <a:ext cx="11144400" cy="0"/>
          </a:xfrm>
          <a:prstGeom prst="straightConnector1">
            <a:avLst/>
          </a:prstGeom>
          <a:noFill/>
          <a:ln w="38100" cap="flat" cmpd="sng">
            <a:solidFill>
              <a:srgbClr val="242B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6328228" y="-508967"/>
            <a:ext cx="6340386" cy="6340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3370422" y="899448"/>
            <a:ext cx="6191811" cy="5996264"/>
          </a:xfrm>
          <a:prstGeom prst="ellipse">
            <a:avLst/>
          </a:prstGeom>
          <a:solidFill>
            <a:schemeClr val="lt1">
              <a:alpha val="69803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807633" y="1026579"/>
            <a:ext cx="5277200" cy="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2000" b="1" cap="none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807633" y="1322579"/>
            <a:ext cx="5277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/>
          </p:nvPr>
        </p:nvSpPr>
        <p:spPr>
          <a:xfrm>
            <a:off x="918933" y="826351"/>
            <a:ext cx="1026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>
                <a:solidFill>
                  <a:srgbClr val="242B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3"/>
          </p:nvPr>
        </p:nvSpPr>
        <p:spPr>
          <a:xfrm>
            <a:off x="1807633" y="2073545"/>
            <a:ext cx="5277200" cy="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2000" b="1" cap="none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4"/>
          </p:nvPr>
        </p:nvSpPr>
        <p:spPr>
          <a:xfrm>
            <a:off x="1807633" y="2369545"/>
            <a:ext cx="5277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5"/>
          </p:nvPr>
        </p:nvSpPr>
        <p:spPr>
          <a:xfrm>
            <a:off x="918933" y="1873317"/>
            <a:ext cx="1026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>
                <a:solidFill>
                  <a:srgbClr val="242B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6"/>
          </p:nvPr>
        </p:nvSpPr>
        <p:spPr>
          <a:xfrm>
            <a:off x="1807633" y="3120512"/>
            <a:ext cx="5277200" cy="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2000" b="1" cap="none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7"/>
          </p:nvPr>
        </p:nvSpPr>
        <p:spPr>
          <a:xfrm>
            <a:off x="1807633" y="3416512"/>
            <a:ext cx="5277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8"/>
          </p:nvPr>
        </p:nvSpPr>
        <p:spPr>
          <a:xfrm>
            <a:off x="918933" y="2920284"/>
            <a:ext cx="1026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>
                <a:solidFill>
                  <a:srgbClr val="242B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9"/>
          </p:nvPr>
        </p:nvSpPr>
        <p:spPr>
          <a:xfrm>
            <a:off x="1807633" y="4167479"/>
            <a:ext cx="5277200" cy="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2000" b="1" cap="none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3"/>
          </p:nvPr>
        </p:nvSpPr>
        <p:spPr>
          <a:xfrm>
            <a:off x="1807633" y="4463479"/>
            <a:ext cx="5277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14"/>
          </p:nvPr>
        </p:nvSpPr>
        <p:spPr>
          <a:xfrm>
            <a:off x="918933" y="3967251"/>
            <a:ext cx="1026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>
                <a:solidFill>
                  <a:srgbClr val="242B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15"/>
          </p:nvPr>
        </p:nvSpPr>
        <p:spPr>
          <a:xfrm>
            <a:off x="1807633" y="5214445"/>
            <a:ext cx="5277200" cy="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2000" b="1" cap="none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6"/>
          </p:nvPr>
        </p:nvSpPr>
        <p:spPr>
          <a:xfrm>
            <a:off x="1807633" y="5510445"/>
            <a:ext cx="5277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17"/>
          </p:nvPr>
        </p:nvSpPr>
        <p:spPr>
          <a:xfrm>
            <a:off x="918933" y="5014217"/>
            <a:ext cx="1026800" cy="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>
                <a:solidFill>
                  <a:srgbClr val="242B5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876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 descr="No hay ninguna descripción de la foto disponible.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508001" y="-481317"/>
            <a:ext cx="8882193" cy="69546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4597956" y="0"/>
            <a:ext cx="6191811" cy="5996264"/>
          </a:xfrm>
          <a:prstGeom prst="ellipse">
            <a:avLst/>
          </a:prstGeom>
          <a:solidFill>
            <a:schemeClr val="lt1">
              <a:alpha val="80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6342743" y="1320199"/>
            <a:ext cx="4447024" cy="119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B58"/>
              </a:buClr>
              <a:buSzPts val="2000"/>
              <a:buFont typeface="Verdana"/>
              <a:buNone/>
              <a:defRPr sz="2800" b="1">
                <a:solidFill>
                  <a:srgbClr val="242B5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6342742" y="2719964"/>
            <a:ext cx="4447023" cy="281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9" name="Google Shape;49;p4"/>
          <p:cNvCxnSpPr/>
          <p:nvPr/>
        </p:nvCxnSpPr>
        <p:spPr>
          <a:xfrm rot="10800000">
            <a:off x="1041467" y="6587067"/>
            <a:ext cx="8871790" cy="0"/>
          </a:xfrm>
          <a:prstGeom prst="straightConnector1">
            <a:avLst/>
          </a:prstGeom>
          <a:noFill/>
          <a:ln w="38100" cap="flat" cmpd="sng">
            <a:solidFill>
              <a:srgbClr val="242B5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" name="Google Shape;50;p4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6517" y="5438735"/>
            <a:ext cx="2005483" cy="1419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353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5"/>
          <p:cNvGrpSpPr/>
          <p:nvPr/>
        </p:nvGrpSpPr>
        <p:grpSpPr>
          <a:xfrm>
            <a:off x="6673387" y="0"/>
            <a:ext cx="5518613" cy="6858000"/>
            <a:chOff x="5005049" y="0"/>
            <a:chExt cx="4138960" cy="5143500"/>
          </a:xfrm>
        </p:grpSpPr>
        <p:sp>
          <p:nvSpPr>
            <p:cNvPr id="53" name="Google Shape;53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1960"/>
              </a:srgbClr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2745"/>
              </a:srgbClr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940300" y="1554767"/>
            <a:ext cx="95180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2pPr>
            <a:lvl3pPr marL="1371600" lvl="2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4pPr>
            <a:lvl5pPr marL="2286000" lvl="4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5pPr>
            <a:lvl6pPr marL="2743200" lvl="5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600"/>
            </a:lvl6pPr>
            <a:lvl7pPr marL="3200400" lvl="6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600"/>
            </a:lvl7pPr>
            <a:lvl8pPr marL="3657600" lvl="7" indent="-304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600"/>
            </a:lvl8pPr>
            <a:lvl9pPr marL="4114800" lvl="8" indent="-30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940296" y="593367"/>
            <a:ext cx="1081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B58"/>
              </a:buClr>
              <a:buSzPts val="2000"/>
              <a:buFont typeface="Verdana"/>
              <a:buNone/>
              <a:defRPr sz="2667" b="1">
                <a:solidFill>
                  <a:srgbClr val="242B5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9435831" y="4153711"/>
            <a:ext cx="3804366" cy="3893219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5" descr="Logotip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5912" y="5355086"/>
            <a:ext cx="2005483" cy="141926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412142" y="6251131"/>
            <a:ext cx="68177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42B5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KHOA ĐIỆN TỬ VIỄN THÔNG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42B5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Trường Đại học Công nghệ - Đại học Quốc Gia Hà Nội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242B58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582606" y="6486627"/>
            <a:ext cx="38390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242B58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Website: www.fet.uet.vnu.edu.vn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11207249" y="124991"/>
            <a:ext cx="793977" cy="5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242B5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242B58"/>
                </a:solidFill>
                <a:effectLst/>
                <a:uLnTx/>
                <a:uFillTx/>
                <a:latin typeface="Montserrat ExtraBold"/>
                <a:sym typeface="Montserrat ExtraBol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42B58"/>
              </a:solidFill>
              <a:effectLst/>
              <a:uLnTx/>
              <a:uFillTx/>
              <a:latin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0184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9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9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0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4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5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BFF59-ECB0-4CAF-ACEA-072E517F8D8A}" type="datetimeFigureOut">
              <a:rPr lang="en-US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F1742-1257-4660-9E7A-B3D446B0C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720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44765" y="2700068"/>
            <a:ext cx="1423358" cy="388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23371" y="2700068"/>
            <a:ext cx="1066146" cy="388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>
            <a:off x="3691963" y="3262630"/>
            <a:ext cx="5641677" cy="2199737"/>
          </a:xfrm>
          <a:prstGeom prst="trapezoi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35570" y="4513461"/>
            <a:ext cx="1682790" cy="780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0491" y="4513460"/>
            <a:ext cx="1101461" cy="7618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33018" y="4509147"/>
            <a:ext cx="1336814" cy="78004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73593" y="3435158"/>
            <a:ext cx="2380890" cy="70921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2061" y="1328465"/>
            <a:ext cx="557179" cy="63835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1987" y="1966820"/>
            <a:ext cx="4270074" cy="1897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2834">
            <a:off x="3662860" y="-24926"/>
            <a:ext cx="1785897" cy="17858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4588">
            <a:off x="4445980" y="283867"/>
            <a:ext cx="2476117" cy="27067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63042" y="534838"/>
            <a:ext cx="129396" cy="1431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37261" y="534838"/>
            <a:ext cx="139383" cy="1431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21948" y="1496679"/>
            <a:ext cx="511876" cy="349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54527" y="508957"/>
            <a:ext cx="226475" cy="116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01987" y="1966820"/>
            <a:ext cx="3640353" cy="431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59525" y="1902121"/>
            <a:ext cx="327803" cy="646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44507" y="1902120"/>
            <a:ext cx="327803" cy="646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5" y="3254312"/>
            <a:ext cx="1245749" cy="1245749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1323371" y="785004"/>
            <a:ext cx="2291097" cy="1915064"/>
          </a:xfrm>
          <a:custGeom>
            <a:avLst/>
            <a:gdLst>
              <a:gd name="connsiteX0" fmla="*/ 2291097 w 2291097"/>
              <a:gd name="connsiteY0" fmla="*/ 101269 h 1921443"/>
              <a:gd name="connsiteX1" fmla="*/ 1143784 w 2291097"/>
              <a:gd name="connsiteY1" fmla="*/ 101269 h 1921443"/>
              <a:gd name="connsiteX2" fmla="*/ 238010 w 2291097"/>
              <a:gd name="connsiteY2" fmla="*/ 1153692 h 1921443"/>
              <a:gd name="connsiteX3" fmla="*/ 5097 w 2291097"/>
              <a:gd name="connsiteY3" fmla="*/ 1559133 h 1921443"/>
              <a:gd name="connsiteX4" fmla="*/ 99987 w 2291097"/>
              <a:gd name="connsiteY4" fmla="*/ 1921443 h 192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97" h="1921443">
                <a:moveTo>
                  <a:pt x="2291097" y="101269"/>
                </a:moveTo>
                <a:cubicBezTo>
                  <a:pt x="1888531" y="13567"/>
                  <a:pt x="1485965" y="-74135"/>
                  <a:pt x="1143784" y="101269"/>
                </a:cubicBezTo>
                <a:cubicBezTo>
                  <a:pt x="801603" y="276673"/>
                  <a:pt x="427791" y="910715"/>
                  <a:pt x="238010" y="1153692"/>
                </a:cubicBezTo>
                <a:cubicBezTo>
                  <a:pt x="48229" y="1396669"/>
                  <a:pt x="28101" y="1431175"/>
                  <a:pt x="5097" y="1559133"/>
                </a:cubicBezTo>
                <a:cubicBezTo>
                  <a:pt x="-17907" y="1687091"/>
                  <a:pt x="41040" y="1804267"/>
                  <a:pt x="99987" y="1921443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49237" y="2700068"/>
            <a:ext cx="940279" cy="198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28"/>
          <p:cNvSpPr/>
          <p:nvPr/>
        </p:nvSpPr>
        <p:spPr>
          <a:xfrm>
            <a:off x="1323371" y="2700068"/>
            <a:ext cx="867738" cy="383875"/>
          </a:xfrm>
          <a:prstGeom prst="corner">
            <a:avLst>
              <a:gd name="adj1" fmla="val 47753"/>
              <a:gd name="adj2" fmla="val 34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1688" y="3094723"/>
            <a:ext cx="2389512" cy="15958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382219" y="3479776"/>
            <a:ext cx="226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Syringe Pump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3592" y="4571029"/>
            <a:ext cx="1444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Pump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94180" y="4718819"/>
            <a:ext cx="1017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7421" y="4706863"/>
            <a:ext cx="1302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Rate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8445260" y="3408545"/>
            <a:ext cx="689910" cy="2325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788246" y="1252623"/>
            <a:ext cx="689910" cy="2325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604270" y="1027638"/>
            <a:ext cx="843961" cy="5037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700839" y="1027638"/>
            <a:ext cx="857362" cy="53339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076456" y="3110444"/>
            <a:ext cx="118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483100" y="364773"/>
            <a:ext cx="108147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MACHINE PRINCIPLE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0" name="Google Shape;130;p13"/>
          <p:cNvCxnSpPr/>
          <p:nvPr/>
        </p:nvCxnSpPr>
        <p:spPr>
          <a:xfrm>
            <a:off x="586650" y="918225"/>
            <a:ext cx="3379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Rectangle 3"/>
          <p:cNvSpPr/>
          <p:nvPr/>
        </p:nvSpPr>
        <p:spPr>
          <a:xfrm>
            <a:off x="1739979" y="3260782"/>
            <a:ext cx="1423358" cy="388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27211" y="3260782"/>
            <a:ext cx="1066146" cy="3881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4485587" y="3653279"/>
            <a:ext cx="5365777" cy="2067886"/>
          </a:xfrm>
          <a:prstGeom prst="trapezoi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99800" y="4819015"/>
            <a:ext cx="1600495" cy="7332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81203" y="4817920"/>
            <a:ext cx="1047595" cy="7161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28236" y="4814701"/>
            <a:ext cx="1271439" cy="7332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67217" y="3736466"/>
            <a:ext cx="2264455" cy="66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67275" y="1889179"/>
            <a:ext cx="764912" cy="63835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97201" y="2525728"/>
            <a:ext cx="5034986" cy="1915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2834">
            <a:off x="4258074" y="535788"/>
            <a:ext cx="1785897" cy="17858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4588">
            <a:off x="4995730" y="951056"/>
            <a:ext cx="2287141" cy="250015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58256" y="1095552"/>
            <a:ext cx="129396" cy="1431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32475" y="1095552"/>
            <a:ext cx="139383" cy="14319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17162" y="2057393"/>
            <a:ext cx="511876" cy="349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49741" y="1069671"/>
            <a:ext cx="226475" cy="11645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97201" y="2527534"/>
            <a:ext cx="3463437" cy="431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54739" y="2462835"/>
            <a:ext cx="327803" cy="646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39721" y="2462834"/>
            <a:ext cx="327803" cy="646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918585" y="1345718"/>
            <a:ext cx="2291097" cy="1915064"/>
          </a:xfrm>
          <a:custGeom>
            <a:avLst/>
            <a:gdLst>
              <a:gd name="connsiteX0" fmla="*/ 2291097 w 2291097"/>
              <a:gd name="connsiteY0" fmla="*/ 101269 h 1921443"/>
              <a:gd name="connsiteX1" fmla="*/ 1143784 w 2291097"/>
              <a:gd name="connsiteY1" fmla="*/ 101269 h 1921443"/>
              <a:gd name="connsiteX2" fmla="*/ 238010 w 2291097"/>
              <a:gd name="connsiteY2" fmla="*/ 1153692 h 1921443"/>
              <a:gd name="connsiteX3" fmla="*/ 5097 w 2291097"/>
              <a:gd name="connsiteY3" fmla="*/ 1559133 h 1921443"/>
              <a:gd name="connsiteX4" fmla="*/ 99987 w 2291097"/>
              <a:gd name="connsiteY4" fmla="*/ 1921443 h 192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1097" h="1921443">
                <a:moveTo>
                  <a:pt x="2291097" y="101269"/>
                </a:moveTo>
                <a:cubicBezTo>
                  <a:pt x="1888531" y="13567"/>
                  <a:pt x="1485965" y="-74135"/>
                  <a:pt x="1143784" y="101269"/>
                </a:cubicBezTo>
                <a:cubicBezTo>
                  <a:pt x="801603" y="276673"/>
                  <a:pt x="427791" y="910715"/>
                  <a:pt x="238010" y="1153692"/>
                </a:cubicBezTo>
                <a:cubicBezTo>
                  <a:pt x="48229" y="1396669"/>
                  <a:pt x="28101" y="1431175"/>
                  <a:pt x="5097" y="1559133"/>
                </a:cubicBezTo>
                <a:cubicBezTo>
                  <a:pt x="-17907" y="1687091"/>
                  <a:pt x="41040" y="1804267"/>
                  <a:pt x="99987" y="1921443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44451" y="3260782"/>
            <a:ext cx="940279" cy="198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/>
        </p:nvSpPr>
        <p:spPr>
          <a:xfrm>
            <a:off x="1918585" y="3260782"/>
            <a:ext cx="867738" cy="383875"/>
          </a:xfrm>
          <a:prstGeom prst="corner">
            <a:avLst>
              <a:gd name="adj1" fmla="val 47753"/>
              <a:gd name="adj2" fmla="val 34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56902" y="3655437"/>
            <a:ext cx="2389512" cy="15958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175844" y="3760063"/>
            <a:ext cx="214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Syringe Pump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37822" y="4872257"/>
            <a:ext cx="137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Pump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54892" y="5001599"/>
            <a:ext cx="96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72640" y="4989643"/>
            <a:ext cx="12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Rate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9220236" y="3827806"/>
            <a:ext cx="689910" cy="2325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851432" y="3529705"/>
            <a:ext cx="118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Left Arrow 30"/>
          <p:cNvSpPr/>
          <p:nvPr/>
        </p:nvSpPr>
        <p:spPr>
          <a:xfrm>
            <a:off x="7211683" y="2881223"/>
            <a:ext cx="655592" cy="267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136170" y="1543728"/>
            <a:ext cx="537722" cy="52707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0672" y="1160936"/>
            <a:ext cx="118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slider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8632883" y="1773518"/>
            <a:ext cx="689910" cy="2325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49903" y="1458810"/>
            <a:ext cx="118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/>
          <p:cNvCxnSpPr>
            <a:endCxn id="23" idx="2"/>
          </p:cNvCxnSpPr>
          <p:nvPr/>
        </p:nvCxnSpPr>
        <p:spPr>
          <a:xfrm>
            <a:off x="1542806" y="1686673"/>
            <a:ext cx="613789" cy="80890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9783" y="1304482"/>
            <a:ext cx="1182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plastic tubing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328225" y="2973218"/>
            <a:ext cx="689910" cy="2325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959421" y="2675117"/>
            <a:ext cx="11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045614" y="656472"/>
            <a:ext cx="449447" cy="39175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40670" y="398822"/>
            <a:ext cx="11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Plunger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021097" y="571828"/>
            <a:ext cx="285928" cy="69441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94194" y="264366"/>
            <a:ext cx="11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Syringe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750938" y="2057393"/>
            <a:ext cx="133608" cy="2717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57166" y="3737825"/>
            <a:ext cx="1603092" cy="811097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617730" y="3836921"/>
            <a:ext cx="16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Driver Stepper Motor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75863" y="2825476"/>
            <a:ext cx="134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Microfluidic device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/>
          <p:cNvCxnSpPr>
            <a:endCxn id="4" idx="1"/>
          </p:cNvCxnSpPr>
          <p:nvPr/>
        </p:nvCxnSpPr>
        <p:spPr>
          <a:xfrm>
            <a:off x="1125522" y="3248825"/>
            <a:ext cx="614457" cy="20605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86153" y="2603503"/>
            <a:ext cx="120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Distilled water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/>
          <p:cNvCxnSpPr>
            <a:stCxn id="62" idx="1"/>
          </p:cNvCxnSpPr>
          <p:nvPr/>
        </p:nvCxnSpPr>
        <p:spPr>
          <a:xfrm flipH="1">
            <a:off x="2325340" y="2926669"/>
            <a:ext cx="160813" cy="62543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97345" y="3230404"/>
            <a:ext cx="120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Syringe holder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389871" y="2255982"/>
            <a:ext cx="292824" cy="9594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0"/>
          </p:cNvCxnSpPr>
          <p:nvPr/>
        </p:nvCxnSpPr>
        <p:spPr>
          <a:xfrm flipV="1">
            <a:off x="4597821" y="2303060"/>
            <a:ext cx="947592" cy="92734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111908"/>
              </p:ext>
            </p:extLst>
          </p:nvPr>
        </p:nvGraphicFramePr>
        <p:xfrm>
          <a:off x="995487" y="1772727"/>
          <a:ext cx="10175719" cy="3152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460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76</Words>
  <Application>Microsoft Office PowerPoint</Application>
  <PresentationFormat>Widescreen</PresentationFormat>
  <Paragraphs>24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Montserrat ExtraBold</vt:lpstr>
      <vt:lpstr>Roboto</vt:lpstr>
      <vt:lpstr>Times New Roman</vt:lpstr>
      <vt:lpstr>Verdana</vt:lpstr>
      <vt:lpstr>Office Theme</vt:lpstr>
      <vt:lpstr>Diseño personalizado</vt:lpstr>
      <vt:lpstr>PowerPoint Presentation</vt:lpstr>
      <vt:lpstr>MACHINE PRINCIPLE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Duong Nguyen</dc:creator>
  <cp:lastModifiedBy>Duong Nguyen</cp:lastModifiedBy>
  <cp:revision>19</cp:revision>
  <dcterms:created xsi:type="dcterms:W3CDTF">2021-05-11T09:26:02Z</dcterms:created>
  <dcterms:modified xsi:type="dcterms:W3CDTF">2021-05-11T19:28:47Z</dcterms:modified>
</cp:coreProperties>
</file>